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17"/>
  </p:notesMasterIdLst>
  <p:sldIdLst>
    <p:sldId id="256" r:id="rId3"/>
    <p:sldId id="258" r:id="rId4"/>
    <p:sldId id="264" r:id="rId5"/>
    <p:sldId id="259" r:id="rId6"/>
    <p:sldId id="265" r:id="rId7"/>
    <p:sldId id="266" r:id="rId8"/>
    <p:sldId id="260" r:id="rId9"/>
    <p:sldId id="267" r:id="rId10"/>
    <p:sldId id="261" r:id="rId11"/>
    <p:sldId id="257" r:id="rId12"/>
    <p:sldId id="262" r:id="rId13"/>
    <p:sldId id="268" r:id="rId14"/>
    <p:sldId id="269" r:id="rId15"/>
    <p:sldId id="270" r:id="rId16"/>
  </p:sldIdLst>
  <p:sldSz cx="9906000" cy="6858000" type="A4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7" autoAdjust="0"/>
    <p:restoredTop sz="82951" autoAdjust="0"/>
  </p:normalViewPr>
  <p:slideViewPr>
    <p:cSldViewPr>
      <p:cViewPr varScale="1">
        <p:scale>
          <a:sx n="66" d="100"/>
          <a:sy n="66" d="100"/>
        </p:scale>
        <p:origin x="1616" y="33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197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6/17/2015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51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15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27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例如</a:t>
            </a:r>
            <a:r>
              <a:rPr lang="en-US" altLang="zh-CN" dirty="0" smtClean="0"/>
              <a:t>:</a:t>
            </a:r>
            <a:r>
              <a:rPr lang="zh-CN" altLang="en-US" dirty="0" smtClean="0"/>
              <a:t>分析 出训练过程中的对抗强度</a:t>
            </a:r>
            <a:r>
              <a:rPr lang="en-US" altLang="zh-CN" dirty="0" smtClean="0"/>
              <a:t>,</a:t>
            </a:r>
            <a:r>
              <a:rPr lang="zh-CN" altLang="en-US" dirty="0" smtClean="0"/>
              <a:t>距离、速度等数据只能反映出运动员训练过程中的体 能变化</a:t>
            </a:r>
            <a:r>
              <a:rPr lang="en-US" altLang="zh-CN" dirty="0" smtClean="0"/>
              <a:t>,</a:t>
            </a:r>
            <a:r>
              <a:rPr lang="zh-CN" altLang="en-US" dirty="0" smtClean="0"/>
              <a:t>而对抗强度则更接近真实比赛场景</a:t>
            </a:r>
            <a:r>
              <a:rPr lang="en-US" altLang="zh-CN" dirty="0" smtClean="0"/>
              <a:t>,</a:t>
            </a:r>
            <a:r>
              <a:rPr lang="zh-CN" altLang="en-US" dirty="0" smtClean="0"/>
              <a:t>对教练员的参考价值更大。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42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21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3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194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72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5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7923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baseline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6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0590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11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l" defTabSz="914400">
              <a:buNone/>
            </a:pPr>
            <a:endParaRPr lang="zh-CN" altLang="en-US" sz="1200" b="0" i="0" dirty="0">
              <a:solidFill>
                <a:schemeClr val="tx1"/>
              </a:solidFill>
              <a:latin typeface="Calibri"/>
              <a:ea typeface="宋体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A5D78FC6-CE17-4259-A63C-DDFC12E048FC}" type="slidenum">
              <a:rPr lang="en-US" altLang="zh-CN" sz="1200" b="0" i="0" smtClean="0">
                <a:latin typeface="Calibri"/>
                <a:ea typeface="宋体" pitchFamily="2" charset="-122"/>
                <a:cs typeface="+mn-cs"/>
              </a:rPr>
              <a:pPr algn="r" defTabSz="914400">
                <a:buNone/>
              </a:pPr>
              <a:t>8</a:t>
            </a:fld>
            <a:endParaRPr lang="zh-CN" altLang="en-US" sz="1200" b="0" i="0">
              <a:latin typeface="Calibri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4654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0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 bright="42000" contrast="-68000"/>
          </a:blip>
          <a:srcRect/>
          <a:stretch>
            <a:fillRect l="-30000" t="-20000" r="-2000" b="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906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906" y="6053328"/>
            <a:ext cx="2436876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555748" y="6044184"/>
            <a:ext cx="7350252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559050" y="4038600"/>
            <a:ext cx="701675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559050" y="6050037"/>
            <a:ext cx="72644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2550" y="6068699"/>
            <a:ext cx="222885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6/17/2015 11:09 AM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259176" y="236541"/>
            <a:ext cx="635635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67750" y="228600"/>
            <a:ext cx="90805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11:09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99300" y="609602"/>
            <a:ext cx="2228850" cy="551656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09600"/>
            <a:ext cx="6026150" cy="551656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99300" y="6248405"/>
            <a:ext cx="239395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11:09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5303" y="6248210"/>
            <a:ext cx="603794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604345" y="0"/>
            <a:ext cx="34671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53875" y="609600"/>
            <a:ext cx="24765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53875" y="0"/>
            <a:ext cx="24765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6511000" y="134277"/>
            <a:ext cx="533400" cy="264849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702" y="228600"/>
            <a:ext cx="8832850" cy="9906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8">
              <a:rPr lang="en-US" smtClean="0"/>
              <a:pPr/>
              <a:t>6/17/2015 11:09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63702" y="1600200"/>
            <a:ext cx="8832850" cy="4495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5900" y="2743200"/>
            <a:ext cx="7716706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906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40335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85900" y="1600200"/>
            <a:ext cx="84201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1600200"/>
            <a:ext cx="8255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40335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60400" y="1589567"/>
            <a:ext cx="4210050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248643" y="1589567"/>
            <a:ext cx="4210050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B5F1E3E-4B2F-4895-B65E-28B2E64F39F6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273050"/>
            <a:ext cx="883285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60400" y="2438400"/>
            <a:ext cx="4210050" cy="3581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200650" y="2438400"/>
            <a:ext cx="4210050" cy="3581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3085435-8225-4333-BFFA-0096413F0D76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60400" y="1752600"/>
            <a:ext cx="421005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5200650" y="1752600"/>
            <a:ext cx="421005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7785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73050"/>
            <a:ext cx="87503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559050" y="1752600"/>
            <a:ext cx="6934200" cy="44196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3702" y="1755650"/>
            <a:ext cx="1749916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550" y="5486400"/>
            <a:ext cx="79248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906" y="4572000"/>
            <a:ext cx="9906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906" y="4663440"/>
            <a:ext cx="158496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74114" y="4654296"/>
            <a:ext cx="8231886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550" y="4648200"/>
            <a:ext cx="79248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568450" y="0"/>
            <a:ext cx="108966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769100" y="6248403"/>
            <a:ext cx="288925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6/17/2015 11:09 AM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56845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733550" y="6248209"/>
            <a:ext cx="4953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90624" y="0"/>
            <a:ext cx="8215376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60400" y="228600"/>
            <a:ext cx="883285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63702" y="1600200"/>
            <a:ext cx="883285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604000" y="6248403"/>
            <a:ext cx="288925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6/17/2015 11:09 AM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60402" y="6248209"/>
            <a:ext cx="5872840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906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7785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762" y="1280160"/>
            <a:ext cx="9266238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7785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ransition spd="med">
    <p:pull/>
  </p:transition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足球训练监控软件系统的设计与开发</a:t>
            </a:r>
            <a: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/>
            </a:r>
            <a:b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</a:br>
            <a:r>
              <a:rPr lang="zh-CN" altLang="en-US" sz="3600" dirty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终期</a:t>
            </a:r>
            <a:r>
              <a:rPr lang="zh-CN" altLang="en-US" sz="3600" dirty="0" smtClean="0">
                <a:solidFill>
                  <a:srgbClr val="3891A7">
                    <a:lumMod val="75000"/>
                  </a:srgbClr>
                </a:solidFill>
                <a:ea typeface="宋体" pitchFamily="2" charset="-122"/>
              </a:rPr>
              <a:t>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lnSpc>
                <a:spcPts val="1800"/>
              </a:lnSpc>
              <a:buClr>
                <a:srgbClr val="FEB80A"/>
              </a:buClr>
            </a:pPr>
            <a:r>
              <a:rPr lang="zh-CN" altLang="en-US" sz="2400" dirty="0">
                <a:ea typeface="宋体" pitchFamily="2" charset="-122"/>
              </a:rPr>
              <a:t>计</a:t>
            </a:r>
            <a:r>
              <a:rPr lang="en-US" altLang="zh-CN" sz="2400" dirty="0">
                <a:ea typeface="宋体" pitchFamily="2" charset="-122"/>
              </a:rPr>
              <a:t>13</a:t>
            </a:r>
            <a:r>
              <a:rPr lang="zh-CN" altLang="en-US" sz="2400" dirty="0">
                <a:ea typeface="宋体" pitchFamily="2" charset="-122"/>
              </a:rPr>
              <a:t>班    许建林    </a:t>
            </a:r>
            <a:r>
              <a:rPr lang="en-US" altLang="zh-CN" sz="2400" dirty="0">
                <a:ea typeface="宋体" pitchFamily="2" charset="-122"/>
              </a:rPr>
              <a:t>2011011238</a:t>
            </a:r>
          </a:p>
          <a:p>
            <a:pPr lvl="0">
              <a:lnSpc>
                <a:spcPts val="1800"/>
              </a:lnSpc>
              <a:buClr>
                <a:srgbClr val="FEB80A"/>
              </a:buClr>
            </a:pPr>
            <a:r>
              <a:rPr lang="zh-CN" altLang="en-US" sz="2400" dirty="0">
                <a:ea typeface="宋体" pitchFamily="2" charset="-122"/>
              </a:rPr>
              <a:t>指导老师：许斌</a:t>
            </a:r>
            <a:endParaRPr lang="zh-CN" altLang="en-US" sz="2400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0158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1.3-DEMO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14"/>
            <a:ext cx="9906000" cy="6604000"/>
          </a:xfrm>
        </p:spPr>
      </p:pic>
    </p:spTree>
    <p:extLst>
      <p:ext uri="{BB962C8B-B14F-4D97-AF65-F5344CB8AC3E}">
        <p14:creationId xmlns:p14="http://schemas.microsoft.com/office/powerpoint/2010/main" val="25384095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8859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结论及未来</a:t>
            </a:r>
            <a:r>
              <a:rPr lang="zh-CN" altLang="en-US" dirty="0" smtClean="0"/>
              <a:t>工作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系统功能基本完备</a:t>
            </a:r>
            <a:endParaRPr lang="en-US" altLang="zh-CN" sz="2400" dirty="0" smtClean="0"/>
          </a:p>
          <a:p>
            <a:r>
              <a:rPr lang="zh-CN" altLang="en-US" sz="2400" dirty="0" smtClean="0"/>
              <a:t>通过</a:t>
            </a:r>
            <a:r>
              <a:rPr lang="zh-CN" altLang="en-US" sz="2400" dirty="0"/>
              <a:t>对 </a:t>
            </a:r>
            <a:r>
              <a:rPr lang="en-US" altLang="zh-CN" sz="2400" dirty="0"/>
              <a:t>GPS </a:t>
            </a:r>
            <a:r>
              <a:rPr lang="zh-CN" altLang="en-US" sz="2400" dirty="0"/>
              <a:t>数据的高斯平滑处理</a:t>
            </a:r>
            <a:r>
              <a:rPr lang="en-US" altLang="zh-CN" sz="2400" dirty="0"/>
              <a:t>, </a:t>
            </a:r>
            <a:r>
              <a:rPr lang="zh-CN" altLang="en-US" sz="2400" dirty="0"/>
              <a:t>可以使得计算距离</a:t>
            </a:r>
            <a:r>
              <a:rPr lang="zh-CN" altLang="en-US" sz="2400" dirty="0" smtClean="0"/>
              <a:t>的相对误差</a:t>
            </a:r>
            <a:r>
              <a:rPr lang="zh-CN" altLang="en-US" sz="2400" dirty="0"/>
              <a:t>缩小到 </a:t>
            </a:r>
            <a:r>
              <a:rPr lang="en-US" altLang="zh-CN" sz="2400" dirty="0"/>
              <a:t>1.7%~3.8</a:t>
            </a:r>
            <a:r>
              <a:rPr lang="en-US" altLang="zh-CN" sz="2400" dirty="0" smtClean="0"/>
              <a:t>%</a:t>
            </a:r>
          </a:p>
          <a:p>
            <a:r>
              <a:rPr lang="zh-CN" altLang="en-US" sz="2400" dirty="0"/>
              <a:t>结合了加速度计和陀螺仪数 据之后</a:t>
            </a:r>
            <a:r>
              <a:rPr lang="en-US" altLang="zh-CN" sz="2400" dirty="0"/>
              <a:t>,</a:t>
            </a:r>
            <a:r>
              <a:rPr lang="zh-CN" altLang="en-US" sz="2400" dirty="0"/>
              <a:t>计算速度的误差可以缩小到 </a:t>
            </a:r>
            <a:r>
              <a:rPr lang="en-US" altLang="zh-CN" sz="2400" dirty="0" smtClean="0"/>
              <a:t>2.2%~</a:t>
            </a:r>
            <a:r>
              <a:rPr lang="en-US" altLang="zh-CN" sz="2400" dirty="0"/>
              <a:t>5% 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en-US" sz="2400" dirty="0" smtClean="0"/>
              <a:t>进一步完善系统功能</a:t>
            </a:r>
            <a:endParaRPr lang="en-US" altLang="zh-CN" sz="2400" dirty="0" smtClean="0"/>
          </a:p>
          <a:p>
            <a:r>
              <a:rPr lang="zh-CN" altLang="en-US" sz="2400" dirty="0" smtClean="0"/>
              <a:t>针对</a:t>
            </a:r>
            <a:r>
              <a:rPr lang="zh-CN" altLang="en-US" sz="2400" dirty="0"/>
              <a:t>目前已有的数据指标</a:t>
            </a:r>
            <a:r>
              <a:rPr lang="en-US" altLang="zh-CN" sz="2400" dirty="0"/>
              <a:t>,</a:t>
            </a:r>
            <a:r>
              <a:rPr lang="zh-CN" altLang="en-US" sz="2400" dirty="0"/>
              <a:t>提高处理的精度</a:t>
            </a:r>
            <a:r>
              <a:rPr lang="en-US" altLang="zh-CN" sz="2400" dirty="0"/>
              <a:t>,</a:t>
            </a:r>
            <a:r>
              <a:rPr lang="zh-CN" altLang="en-US" sz="2400" dirty="0"/>
              <a:t>增强展示时的功能</a:t>
            </a:r>
            <a:r>
              <a:rPr lang="zh-CN" altLang="en-US" sz="2400" dirty="0" smtClean="0"/>
              <a:t>体验</a:t>
            </a:r>
            <a:endParaRPr lang="en-US" altLang="zh-CN" sz="2400" dirty="0" smtClean="0"/>
          </a:p>
          <a:p>
            <a:r>
              <a:rPr lang="zh-CN" altLang="en-US" sz="2400" dirty="0"/>
              <a:t>分析出一些更有价值</a:t>
            </a:r>
            <a:r>
              <a:rPr lang="en-US" altLang="zh-CN" sz="2400" dirty="0"/>
              <a:t>,</a:t>
            </a:r>
            <a:r>
              <a:rPr lang="zh-CN" altLang="en-US" sz="2400" dirty="0"/>
              <a:t>更具特色的指标</a:t>
            </a:r>
          </a:p>
        </p:txBody>
      </p:sp>
    </p:spTree>
    <p:extLst>
      <p:ext uri="{BB962C8B-B14F-4D97-AF65-F5344CB8AC3E}">
        <p14:creationId xmlns:p14="http://schemas.microsoft.com/office/powerpoint/2010/main" val="12263727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致谢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/>
              <a:t>本篇论文受到了我的导师许斌副教授的悉心指导。在我毕业设计的每个阶段</a:t>
            </a:r>
            <a:r>
              <a:rPr lang="en-US" altLang="zh-CN" dirty="0"/>
              <a:t>, </a:t>
            </a:r>
            <a:r>
              <a:rPr lang="zh-CN" altLang="en-US" dirty="0"/>
              <a:t>都给我提出了很多宝贵的建议。许老师会定期与我讨论沟通</a:t>
            </a:r>
            <a:r>
              <a:rPr lang="en-US" altLang="zh-CN" dirty="0"/>
              <a:t>,</a:t>
            </a:r>
            <a:r>
              <a:rPr lang="zh-CN" altLang="en-US" dirty="0"/>
              <a:t>交流工作进展</a:t>
            </a:r>
            <a:r>
              <a:rPr lang="en-US" altLang="zh-CN" dirty="0"/>
              <a:t>,</a:t>
            </a:r>
            <a:r>
              <a:rPr lang="zh-CN" altLang="en-US" dirty="0"/>
              <a:t>讨 论问题解决方案</a:t>
            </a:r>
            <a:r>
              <a:rPr lang="en-US" altLang="zh-CN" dirty="0"/>
              <a:t>,</a:t>
            </a:r>
            <a:r>
              <a:rPr lang="zh-CN" altLang="en-US" dirty="0"/>
              <a:t>分析可行性</a:t>
            </a:r>
            <a:r>
              <a:rPr lang="en-US" altLang="zh-CN" dirty="0"/>
              <a:t>,</a:t>
            </a:r>
            <a:r>
              <a:rPr lang="zh-CN" altLang="en-US" dirty="0"/>
              <a:t>对我的毕业设计工作起到了很大的推动作用。</a:t>
            </a:r>
          </a:p>
          <a:p>
            <a:r>
              <a:rPr lang="zh-CN" altLang="en-US" dirty="0"/>
              <a:t>感谢李毅博士</a:t>
            </a:r>
            <a:r>
              <a:rPr lang="en-US" altLang="zh-CN" dirty="0"/>
              <a:t>,</a:t>
            </a:r>
            <a:r>
              <a:rPr lang="zh-CN" altLang="en-US" dirty="0"/>
              <a:t>为我的毕业设计工作提供了办公场所</a:t>
            </a:r>
            <a:r>
              <a:rPr lang="en-US" altLang="zh-CN" dirty="0"/>
              <a:t>,</a:t>
            </a:r>
            <a:r>
              <a:rPr lang="zh-CN" altLang="en-US" dirty="0"/>
              <a:t>并且参与了需求分析、 功能设计等过程的讨论</a:t>
            </a:r>
            <a:r>
              <a:rPr lang="en-US" altLang="zh-CN" dirty="0"/>
              <a:t>,</a:t>
            </a:r>
            <a:r>
              <a:rPr lang="zh-CN" altLang="en-US" dirty="0"/>
              <a:t>李博士也定期与我讨论进度</a:t>
            </a:r>
            <a:r>
              <a:rPr lang="en-US" altLang="zh-CN" dirty="0"/>
              <a:t>,</a:t>
            </a:r>
            <a:r>
              <a:rPr lang="zh-CN" altLang="en-US" dirty="0"/>
              <a:t>对我的毕业设计起到了极 大地敦促作用。</a:t>
            </a:r>
          </a:p>
          <a:p>
            <a:r>
              <a:rPr lang="zh-CN" altLang="en-US" dirty="0"/>
              <a:t>感谢陈小虎博士</a:t>
            </a:r>
            <a:r>
              <a:rPr lang="en-US" altLang="zh-CN" dirty="0"/>
              <a:t>,</a:t>
            </a:r>
            <a:r>
              <a:rPr lang="zh-CN" altLang="en-US" dirty="0"/>
              <a:t>作为现役科研教练</a:t>
            </a:r>
            <a:r>
              <a:rPr lang="en-US" altLang="zh-CN" dirty="0"/>
              <a:t>,</a:t>
            </a:r>
            <a:r>
              <a:rPr lang="zh-CN" altLang="en-US" dirty="0"/>
              <a:t>参与了需求分析、功能设计等过程的 讨论</a:t>
            </a:r>
            <a:r>
              <a:rPr lang="en-US" altLang="zh-CN" dirty="0"/>
              <a:t>,</a:t>
            </a:r>
            <a:r>
              <a:rPr lang="zh-CN" altLang="en-US" dirty="0"/>
              <a:t>陈博士的很多意见都对我的毕业设计工作起到了很大的帮助。</a:t>
            </a:r>
          </a:p>
          <a:p>
            <a:r>
              <a:rPr lang="zh-CN" altLang="en-US" dirty="0"/>
              <a:t>感谢高彩彩女士</a:t>
            </a:r>
            <a:r>
              <a:rPr lang="en-US" altLang="zh-CN" dirty="0"/>
              <a:t>,</a:t>
            </a:r>
            <a:r>
              <a:rPr lang="zh-CN" altLang="en-US" dirty="0"/>
              <a:t>热心为我开发的系统提供界面设计</a:t>
            </a:r>
            <a:r>
              <a:rPr lang="en-US" altLang="zh-CN" dirty="0"/>
              <a:t>,</a:t>
            </a:r>
            <a:r>
              <a:rPr lang="zh-CN" altLang="en-US" dirty="0"/>
              <a:t>使得本系统不但功能 强大</a:t>
            </a:r>
            <a:r>
              <a:rPr lang="en-US" altLang="zh-CN" dirty="0"/>
              <a:t>,</a:t>
            </a:r>
            <a:r>
              <a:rPr lang="zh-CN" altLang="en-US" dirty="0"/>
              <a:t>界面效果也非常优美。</a:t>
            </a:r>
          </a:p>
          <a:p>
            <a:r>
              <a:rPr lang="zh-CN" altLang="en-US" dirty="0"/>
              <a:t>在我的毕业设计工作过程中</a:t>
            </a:r>
            <a:r>
              <a:rPr lang="en-US" altLang="zh-CN" dirty="0"/>
              <a:t>,</a:t>
            </a:r>
            <a:r>
              <a:rPr lang="zh-CN" altLang="en-US" dirty="0"/>
              <a:t>还有很多老师、同学、朋友、家人</a:t>
            </a:r>
            <a:r>
              <a:rPr lang="en-US" altLang="zh-CN" dirty="0"/>
              <a:t>,</a:t>
            </a:r>
            <a:r>
              <a:rPr lang="zh-CN" altLang="en-US" dirty="0"/>
              <a:t>对我给予 过关心和热情帮助</a:t>
            </a:r>
            <a:r>
              <a:rPr lang="en-US" altLang="zh-CN" dirty="0"/>
              <a:t>,</a:t>
            </a:r>
            <a:r>
              <a:rPr lang="zh-CN" altLang="en-US" dirty="0"/>
              <a:t>在此</a:t>
            </a:r>
            <a:r>
              <a:rPr lang="en-US" altLang="zh-CN" dirty="0"/>
              <a:t>,</a:t>
            </a:r>
            <a:r>
              <a:rPr lang="zh-CN" altLang="en-US" dirty="0"/>
              <a:t>我想对他们表达深深的感谢</a:t>
            </a:r>
            <a:r>
              <a:rPr lang="en-US" altLang="zh-CN" dirty="0"/>
              <a:t>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13061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66030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6717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>
                <a:solidFill>
                  <a:srgbClr val="4F271C"/>
                </a:solidFill>
                <a:latin typeface="Tw Cen MT"/>
                <a:ea typeface="宋体" pitchFamily="2" charset="-122"/>
              </a:rPr>
              <a:t>选题</a:t>
            </a:r>
            <a:r>
              <a:rPr lang="zh-CN" altLang="en-US" dirty="0" smtClean="0">
                <a:solidFill>
                  <a:srgbClr val="4F271C"/>
                </a:solidFill>
                <a:latin typeface="Tw Cen MT"/>
                <a:ea typeface="宋体" pitchFamily="2" charset="-122"/>
              </a:rPr>
              <a:t>背景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足球训练时，负荷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的把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控非常重要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训练负荷指标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sz="2600" b="0" i="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量度：次数、时间、距离、重量</a:t>
            </a:r>
            <a:endParaRPr lang="en-US" altLang="zh-CN" sz="2600" b="0" i="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强度：速度、训练难易程度、心率、最大心率</a:t>
            </a:r>
            <a:endParaRPr lang="zh-CN" altLang="en-US" sz="2600" b="0" i="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欧洲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国家的足球俱乐部早已走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在科学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训练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前沿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，中国的科学训练亟待提高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10350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62258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>
                <a:solidFill>
                  <a:srgbClr val="4F271C"/>
                </a:solidFill>
                <a:latin typeface="Tw Cen MT"/>
                <a:ea typeface="宋体" pitchFamily="2" charset="-122"/>
              </a:rPr>
              <a:t>功能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需求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为</a:t>
            </a:r>
            <a:r>
              <a:rPr lang="zh-CN" altLang="en-US" dirty="0">
                <a:ea typeface="宋体" pitchFamily="2" charset="-122"/>
              </a:rPr>
              <a:t>设备配置运动员信息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实时速度监控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跑动总</a:t>
            </a:r>
            <a:r>
              <a:rPr lang="zh-CN" altLang="en-US" dirty="0" smtClean="0">
                <a:ea typeface="宋体" pitchFamily="2" charset="-122"/>
              </a:rPr>
              <a:t>距离统计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不同</a:t>
            </a:r>
            <a:r>
              <a:rPr lang="zh-CN" altLang="en-US" dirty="0">
                <a:ea typeface="宋体" pitchFamily="2" charset="-122"/>
              </a:rPr>
              <a:t>速度跑动距离</a:t>
            </a:r>
            <a:r>
              <a:rPr lang="zh-CN" altLang="en-US" dirty="0" smtClean="0">
                <a:ea typeface="宋体" pitchFamily="2" charset="-122"/>
              </a:rPr>
              <a:t>统计</a:t>
            </a:r>
            <a:endParaRPr lang="en-US" altLang="zh-CN" dirty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冲刺</a:t>
            </a:r>
            <a:r>
              <a:rPr lang="zh-CN" altLang="en-US" dirty="0">
                <a:ea typeface="宋体" pitchFamily="2" charset="-122"/>
              </a:rPr>
              <a:t>跑、高强度跑的次数，</a:t>
            </a:r>
            <a:r>
              <a:rPr lang="zh-CN" altLang="en-US" dirty="0" smtClean="0">
                <a:ea typeface="宋体" pitchFamily="2" charset="-122"/>
              </a:rPr>
              <a:t>间隔时间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实时心率监控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心率监控</a:t>
            </a:r>
            <a:r>
              <a:rPr lang="zh-CN" altLang="en-US" dirty="0" smtClean="0">
                <a:ea typeface="宋体" pitchFamily="2" charset="-122"/>
              </a:rPr>
              <a:t>报警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不同心率所持续的时间比例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 marL="320040" indent="-320040" algn="l" defTabSz="914400">
              <a:spcBef>
                <a:spcPts val="700"/>
              </a:spcBef>
              <a:buClr>
                <a:srgbClr val="FEB80A"/>
              </a:buClr>
              <a:buSzPct val="60000"/>
              <a:buFont typeface="Wingdings"/>
              <a:buChar char="Ø"/>
            </a:pPr>
            <a:endParaRPr lang="zh-CN" altLang="en-US" dirty="0" smtClean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05627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dirty="0" smtClean="0">
                <a:solidFill>
                  <a:srgbClr val="4F271C"/>
                </a:solidFill>
                <a:latin typeface="Tw Cen MT"/>
                <a:ea typeface="宋体" pitchFamily="2" charset="-122"/>
              </a:rPr>
              <a:t>功能</a:t>
            </a: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需求（续）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8541072" cy="4572000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运动轨迹热图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不同队员训练数据的对比图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历史</a:t>
            </a:r>
            <a:r>
              <a:rPr lang="zh-CN" altLang="en-US" dirty="0">
                <a:ea typeface="宋体" pitchFamily="2" charset="-122"/>
              </a:rPr>
              <a:t>训练数据查询</a:t>
            </a:r>
            <a:endParaRPr lang="zh-CN" altLang="en-US" sz="2900" b="0" i="0" dirty="0" smtClean="0">
              <a:solidFill>
                <a:schemeClr val="tx1"/>
              </a:solidFill>
              <a:latin typeface="Tw Cen MT"/>
              <a:ea typeface="宋体" pitchFamily="2" charset="-122"/>
              <a:cs typeface="+mn-cs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数据导出打印</a:t>
            </a:r>
            <a:endParaRPr lang="en-US" altLang="zh-CN" dirty="0" smtClean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1442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43230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defTabSz="914400">
              <a:spcBef>
                <a:spcPts val="0"/>
              </a:spcBef>
              <a:buNone/>
            </a:pPr>
            <a:r>
              <a:rPr lang="zh-CN" altLang="en-US" sz="4400" b="0" i="0" dirty="0" smtClean="0">
                <a:solidFill>
                  <a:srgbClr val="4F271C"/>
                </a:solidFill>
                <a:latin typeface="Tw Cen MT"/>
                <a:ea typeface="宋体" pitchFamily="2" charset="-122"/>
                <a:cs typeface="+mj-cs"/>
              </a:rPr>
              <a:t>系统组成</a:t>
            </a:r>
            <a:endParaRPr lang="zh-CN" altLang="en-US" sz="4400" b="0" i="0" dirty="0">
              <a:solidFill>
                <a:srgbClr val="4F271C"/>
              </a:solidFill>
              <a:latin typeface="Tw Cen MT"/>
              <a:ea typeface="宋体" pitchFamily="2" charset="-122"/>
              <a:cs typeface="+mj-cs"/>
            </a:endParaRPr>
          </a:p>
        </p:txBody>
      </p:sp>
      <p:sp>
        <p:nvSpPr>
          <p:cNvPr id="6" name="Rectangle 2"/>
          <p:cNvSpPr>
            <a:spLocks noGrp="1"/>
          </p:cNvSpPr>
          <p:nvPr>
            <p:ph sz="quarter" idx="1"/>
          </p:nvPr>
        </p:nvSpPr>
        <p:spPr>
          <a:xfrm>
            <a:off x="660400" y="1752600"/>
            <a:ext cx="5948784" cy="4988768"/>
          </a:xfrm>
          <a:ln w="19050" cmpd="dbl">
            <a:solidFill>
              <a:schemeClr val="accent2">
                <a:lumMod val="7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可穿戴设备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en-US" altLang="zh-CN" dirty="0" smtClean="0">
                <a:ea typeface="宋体" pitchFamily="2" charset="-122"/>
              </a:rPr>
              <a:t>GPS</a:t>
            </a:r>
            <a:r>
              <a:rPr lang="zh-CN" altLang="en-US" dirty="0" smtClean="0">
                <a:ea typeface="宋体" pitchFamily="2" charset="-122"/>
              </a:rPr>
              <a:t>传感器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加速度计</a:t>
            </a:r>
            <a:r>
              <a:rPr lang="zh-CN" altLang="en-US" dirty="0" smtClean="0">
                <a:ea typeface="宋体" pitchFamily="2" charset="-122"/>
              </a:rPr>
              <a:t>：测量三个轴上的加速度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陀螺仪：测量绕三个轴旋转角速度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心率计：测量运动员心率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通信单元：将采集的数据发送到服务器端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服务器</a:t>
            </a:r>
            <a:r>
              <a:rPr lang="zh-CN" altLang="en-US" dirty="0" smtClean="0">
                <a:ea typeface="宋体" pitchFamily="2" charset="-122"/>
              </a:rPr>
              <a:t>端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收集传感器发送的数据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处理原始数据</a:t>
            </a:r>
            <a:endParaRPr lang="en-US" altLang="zh-CN" dirty="0" smtClean="0">
              <a:ea typeface="宋体" pitchFamily="2" charset="-122"/>
            </a:endParaRPr>
          </a:p>
          <a:p>
            <a:pPr lvl="1"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ea typeface="宋体" pitchFamily="2" charset="-122"/>
              </a:rPr>
              <a:t>为显示端提供服务</a:t>
            </a:r>
            <a:endParaRPr lang="en-US" altLang="zh-CN" dirty="0" smtClean="0">
              <a:ea typeface="宋体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ea typeface="宋体" pitchFamily="2" charset="-122"/>
              </a:rPr>
              <a:t>显示</a:t>
            </a:r>
            <a:r>
              <a:rPr lang="zh-CN" altLang="en-US" dirty="0" smtClean="0">
                <a:ea typeface="宋体" pitchFamily="2" charset="-122"/>
              </a:rPr>
              <a:t>端</a:t>
            </a:r>
            <a:endParaRPr lang="en-US" altLang="zh-CN" dirty="0" smtClean="0"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752" y="1628800"/>
            <a:ext cx="6868134" cy="475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775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纲要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选题背景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功能需求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系统组成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solidFill>
                  <a:srgbClr val="0070C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效果展示</a:t>
            </a:r>
            <a:endParaRPr lang="en-US" altLang="zh-CN" dirty="0">
              <a:solidFill>
                <a:srgbClr val="0070C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Clr>
                <a:srgbClr val="FEB80A"/>
              </a:buClr>
              <a:buFont typeface="Wingdings"/>
              <a:buChar char="Ø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结论及未来工作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75133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ademicPresentation1_TP10352479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470B6C7-96FA-4D84-90CD-07101C1F8B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用于大学课程的学术演示文稿（纸张和铅笔设计）</Template>
  <TotalTime>0</TotalTime>
  <Words>605</Words>
  <Application>Microsoft Office PowerPoint</Application>
  <PresentationFormat>A4 纸张(210x297 毫米)</PresentationFormat>
  <Paragraphs>93</Paragraphs>
  <Slides>14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华文仿宋</vt:lpstr>
      <vt:lpstr>宋体</vt:lpstr>
      <vt:lpstr>Calibri</vt:lpstr>
      <vt:lpstr>Tw Cen MT</vt:lpstr>
      <vt:lpstr>Wingdings</vt:lpstr>
      <vt:lpstr>Wingdings 2</vt:lpstr>
      <vt:lpstr>AcademicPresentation1_TP10352479</vt:lpstr>
      <vt:lpstr>足球训练监控软件系统的设计与开发 终期汇报</vt:lpstr>
      <vt:lpstr>纲要</vt:lpstr>
      <vt:lpstr>选题背景</vt:lpstr>
      <vt:lpstr>纲要</vt:lpstr>
      <vt:lpstr>功能需求</vt:lpstr>
      <vt:lpstr>功能需求（续）</vt:lpstr>
      <vt:lpstr>纲要</vt:lpstr>
      <vt:lpstr>系统组成</vt:lpstr>
      <vt:lpstr>纲要</vt:lpstr>
      <vt:lpstr>PowerPoint 演示文稿</vt:lpstr>
      <vt:lpstr>纲要</vt:lpstr>
      <vt:lpstr>结论及未来工作</vt:lpstr>
      <vt:lpstr>致谢</vt:lpstr>
      <vt:lpstr>谢谢！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2015-03-06T01:25:09Z</dcterms:created>
  <dcterms:modified xsi:type="dcterms:W3CDTF">2015-06-17T03:33:11Z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TC101671252052</vt:lpwstr>
  </property>
</Properties>
</file>

<file path=docProps/thumbnail.jpeg>
</file>